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9"/>
  </p:notesMasterIdLst>
  <p:sldIdLst>
    <p:sldId id="256" r:id="rId2"/>
    <p:sldId id="331" r:id="rId3"/>
    <p:sldId id="335" r:id="rId4"/>
    <p:sldId id="334" r:id="rId5"/>
    <p:sldId id="351" r:id="rId6"/>
    <p:sldId id="352" r:id="rId7"/>
    <p:sldId id="353" r:id="rId8"/>
    <p:sldId id="354" r:id="rId9"/>
    <p:sldId id="355" r:id="rId10"/>
    <p:sldId id="356" r:id="rId11"/>
    <p:sldId id="343" r:id="rId12"/>
    <p:sldId id="344" r:id="rId13"/>
    <p:sldId id="336" r:id="rId14"/>
    <p:sldId id="333" r:id="rId15"/>
    <p:sldId id="342" r:id="rId16"/>
    <p:sldId id="257" r:id="rId17"/>
    <p:sldId id="340" r:id="rId18"/>
    <p:sldId id="341" r:id="rId19"/>
    <p:sldId id="337" r:id="rId20"/>
    <p:sldId id="280" r:id="rId21"/>
    <p:sldId id="281" r:id="rId22"/>
    <p:sldId id="345" r:id="rId23"/>
    <p:sldId id="346" r:id="rId24"/>
    <p:sldId id="348" r:id="rId25"/>
    <p:sldId id="364" r:id="rId26"/>
    <p:sldId id="282" r:id="rId27"/>
    <p:sldId id="349" r:id="rId28"/>
    <p:sldId id="283" r:id="rId29"/>
    <p:sldId id="284" r:id="rId30"/>
    <p:sldId id="299" r:id="rId31"/>
    <p:sldId id="300" r:id="rId32"/>
    <p:sldId id="301" r:id="rId33"/>
    <p:sldId id="302" r:id="rId34"/>
    <p:sldId id="303" r:id="rId35"/>
    <p:sldId id="304" r:id="rId36"/>
    <p:sldId id="305" r:id="rId37"/>
    <p:sldId id="306" r:id="rId38"/>
    <p:sldId id="307" r:id="rId39"/>
    <p:sldId id="322" r:id="rId40"/>
    <p:sldId id="323" r:id="rId41"/>
    <p:sldId id="324" r:id="rId42"/>
    <p:sldId id="325" r:id="rId43"/>
    <p:sldId id="326" r:id="rId44"/>
    <p:sldId id="327" r:id="rId45"/>
    <p:sldId id="328" r:id="rId46"/>
    <p:sldId id="357" r:id="rId47"/>
    <p:sldId id="363" r:id="rId48"/>
    <p:sldId id="371" r:id="rId49"/>
    <p:sldId id="358" r:id="rId50"/>
    <p:sldId id="359" r:id="rId51"/>
    <p:sldId id="360" r:id="rId52"/>
    <p:sldId id="365" r:id="rId53"/>
    <p:sldId id="366" r:id="rId54"/>
    <p:sldId id="367" r:id="rId55"/>
    <p:sldId id="369" r:id="rId56"/>
    <p:sldId id="370" r:id="rId57"/>
    <p:sldId id="329" r:id="rId5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1" d="100"/>
          <a:sy n="61" d="100"/>
        </p:scale>
        <p:origin x="-210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heme" Target="theme/theme1.xml"/><Relationship Id="rId64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notesMaster" Target="notesMasters/notesMaster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printerSettings" Target="printerSettings/printerSettings1.bin"/><Relationship Id="rId61" Type="http://schemas.openxmlformats.org/officeDocument/2006/relationships/presProps" Target="presProps.xml"/><Relationship Id="rId62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5F6979-1CCD-C744-99E1-78E2266B4E39}" type="datetimeFigureOut">
              <a:rPr lang="en-US" smtClean="0"/>
              <a:t>10/03/2014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8E9C2C-6EF4-114E-9CBB-138A10EC8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577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Like the large (23S) ribosomal RNA, it has a structural role, acting as a scaffold defining the positions of the ribosomal proteins.</a:t>
            </a:r>
          </a:p>
          <a:p>
            <a:r>
              <a:rPr lang="en-US" dirty="0" smtClean="0"/>
              <a:t>The 3' end contains the anti-Shine-</a:t>
            </a:r>
            <a:r>
              <a:rPr lang="en-US" dirty="0" err="1" smtClean="0"/>
              <a:t>Dalgarno</a:t>
            </a:r>
            <a:r>
              <a:rPr lang="en-US" dirty="0" smtClean="0"/>
              <a:t> sequence, which binds upstream to the AUG start codon on the mRNA. The 3'-end of 16S RNA binds to the proteins S1 and S21 known to be involved in initiation of protein synthesis; RNA-protein cross-linking by A.P. </a:t>
            </a:r>
            <a:r>
              <a:rPr lang="en-US" dirty="0" err="1" smtClean="0"/>
              <a:t>Czernilofsky</a:t>
            </a:r>
            <a:r>
              <a:rPr lang="en-US" dirty="0" smtClean="0"/>
              <a:t> et al. (FEBS </a:t>
            </a:r>
            <a:r>
              <a:rPr lang="en-US" dirty="0" err="1" smtClean="0"/>
              <a:t>Lett</a:t>
            </a:r>
            <a:r>
              <a:rPr lang="en-US" dirty="0" smtClean="0"/>
              <a:t>. </a:t>
            </a:r>
            <a:r>
              <a:rPr lang="en-US" dirty="0" err="1" smtClean="0"/>
              <a:t>Vol</a:t>
            </a:r>
            <a:r>
              <a:rPr lang="en-US" dirty="0" smtClean="0"/>
              <a:t> 58, </a:t>
            </a:r>
            <a:r>
              <a:rPr lang="en-US" dirty="0" err="1" smtClean="0"/>
              <a:t>pp</a:t>
            </a:r>
            <a:r>
              <a:rPr lang="en-US" dirty="0" smtClean="0"/>
              <a:t> 281–284, 1975).</a:t>
            </a:r>
          </a:p>
          <a:p>
            <a:r>
              <a:rPr lang="en-US" dirty="0" smtClean="0"/>
              <a:t>Interacts with 23S, aiding in the binding of the two ribosomal subunits (50S+30S)</a:t>
            </a:r>
          </a:p>
          <a:p>
            <a:r>
              <a:rPr lang="en-US" dirty="0" smtClean="0"/>
              <a:t>Stabilizes correct codon-anticodon pairing in the A site, via a hydrogen bond formation between the N1 atom of Adenine (see image of Purine chemical structure) residues 1492 and 1493 and the 2'OH group of the mRNA backbone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E9C2C-6EF4-114E-9CBB-138A10EC81A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1112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up to two weeks</a:t>
            </a:r>
            <a:r>
              <a:rPr lang="en-US" baseline="0" dirty="0" smtClean="0"/>
              <a:t> can identify which finger from an individual has pressed which key on a keyboard.  Unique.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65BCE-01EB-7447-90EC-36FCE491D69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9051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up to two weeks</a:t>
            </a:r>
            <a:r>
              <a:rPr lang="en-US" baseline="0" dirty="0" smtClean="0"/>
              <a:t> can identify which finger from an individual has pressed which key on a keyboard.  Unique.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65BCE-01EB-7447-90EC-36FCE491D69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9051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L-</a:t>
            </a:r>
            <a:r>
              <a:rPr lang="en-US" dirty="0" err="1" smtClean="0"/>
              <a:t>carnitine</a:t>
            </a:r>
            <a:r>
              <a:rPr lang="en-US" dirty="0" smtClean="0"/>
              <a:t> to TMAO (</a:t>
            </a:r>
            <a:r>
              <a:rPr lang="en-US" dirty="0" err="1" smtClean="0"/>
              <a:t>trimethylamine</a:t>
            </a:r>
            <a:r>
              <a:rPr lang="en-US" dirty="0" smtClean="0"/>
              <a:t>-N-oxide).</a:t>
            </a:r>
            <a:r>
              <a:rPr lang="en-US" baseline="0" dirty="0" smtClean="0"/>
              <a:t> Disease.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65BCE-01EB-7447-90EC-36FCE491D69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7537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L-</a:t>
            </a:r>
            <a:r>
              <a:rPr lang="en-US" dirty="0" err="1" smtClean="0"/>
              <a:t>carnitine</a:t>
            </a:r>
            <a:r>
              <a:rPr lang="en-US" dirty="0" smtClean="0"/>
              <a:t> to TMAO (</a:t>
            </a:r>
            <a:r>
              <a:rPr lang="en-US" dirty="0" err="1" smtClean="0"/>
              <a:t>trimethylamine</a:t>
            </a:r>
            <a:r>
              <a:rPr lang="en-US" dirty="0" smtClean="0"/>
              <a:t>-N-oxide).</a:t>
            </a:r>
            <a:r>
              <a:rPr lang="en-US" baseline="0" dirty="0" smtClean="0"/>
              <a:t> Disease.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65BCE-01EB-7447-90EC-36FCE491D694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753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F8540-3B26-ED46-AB03-210F48FE58AB}" type="datetimeFigureOut">
              <a:rPr lang="en-US" smtClean="0"/>
              <a:t>10/03/2014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91D4B-D391-2C47-9B38-B0197AADF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F8540-3B26-ED46-AB03-210F48FE58AB}" type="datetimeFigureOut">
              <a:rPr lang="en-US" smtClean="0"/>
              <a:t>10/03/2014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91D4B-D391-2C47-9B38-B0197AADF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F8540-3B26-ED46-AB03-210F48FE58AB}" type="datetimeFigureOut">
              <a:rPr lang="en-US" smtClean="0"/>
              <a:t>10/03/2014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91D4B-D391-2C47-9B38-B0197AADF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F8540-3B26-ED46-AB03-210F48FE58AB}" type="datetimeFigureOut">
              <a:rPr lang="en-US" smtClean="0"/>
              <a:t>10/03/2014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91D4B-D391-2C47-9B38-B0197AADF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F8540-3B26-ED46-AB03-210F48FE58AB}" type="datetimeFigureOut">
              <a:rPr lang="en-US" smtClean="0"/>
              <a:t>10/03/2014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91D4B-D391-2C47-9B38-B0197AADF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F8540-3B26-ED46-AB03-210F48FE58AB}" type="datetimeFigureOut">
              <a:rPr lang="en-US" smtClean="0"/>
              <a:t>10/03/2014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91D4B-D391-2C47-9B38-B0197AADF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F8540-3B26-ED46-AB03-210F48FE58AB}" type="datetimeFigureOut">
              <a:rPr lang="en-US" smtClean="0"/>
              <a:t>10/03/2014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91D4B-D391-2C47-9B38-B0197AADF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F8540-3B26-ED46-AB03-210F48FE58AB}" type="datetimeFigureOut">
              <a:rPr lang="en-US" smtClean="0"/>
              <a:t>10/03/2014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91D4B-D391-2C47-9B38-B0197AADF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F8540-3B26-ED46-AB03-210F48FE58AB}" type="datetimeFigureOut">
              <a:rPr lang="en-US" smtClean="0"/>
              <a:t>10/03/2014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91D4B-D391-2C47-9B38-B0197AADF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F8540-3B26-ED46-AB03-210F48FE58AB}" type="datetimeFigureOut">
              <a:rPr lang="en-US" smtClean="0"/>
              <a:t>10/03/2014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91D4B-D391-2C47-9B38-B0197AADF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F8540-3B26-ED46-AB03-210F48FE58AB}" type="datetimeFigureOut">
              <a:rPr lang="en-US" smtClean="0"/>
              <a:t>10/03/2014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91D4B-D391-2C47-9B38-B0197AADF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1F8540-3B26-ED46-AB03-210F48FE58AB}" type="datetimeFigureOut">
              <a:rPr lang="en-US" smtClean="0"/>
              <a:t>10/03/2014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591D4B-D391-2C47-9B38-B0197AADF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gif"/><Relationship Id="rId3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13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losbiology.org/article/info:doi/10.1371/journal.pbio.1000546" TargetMode="External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losbiology.org/article/info:doi/10.1371/journal.pbio.1000546" TargetMode="External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jpg"/><Relationship Id="rId3" Type="http://schemas.openxmlformats.org/officeDocument/2006/relationships/image" Target="../media/image25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gif"/><Relationship Id="rId3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tiff"/><Relationship Id="rId3" Type="http://schemas.openxmlformats.org/officeDocument/2006/relationships/image" Target="../media/image32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gif"/><Relationship Id="rId3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gif"/><Relationship Id="rId3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gif"/><Relationship Id="rId3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gif"/><Relationship Id="rId3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gif"/><Relationship Id="rId3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16S Sequencing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Nick Loman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086466" y="5274725"/>
            <a:ext cx="27228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Thanks:</a:t>
            </a:r>
          </a:p>
          <a:p>
            <a:endParaRPr lang="en-US" dirty="0"/>
          </a:p>
          <a:p>
            <a:r>
              <a:rPr lang="en-US" dirty="0" smtClean="0"/>
              <a:t>Mike Cox</a:t>
            </a:r>
          </a:p>
          <a:p>
            <a:r>
              <a:rPr lang="en-US" dirty="0" smtClean="0"/>
              <a:t>Rob Knight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3943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ree_of_Lif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3600" y="0"/>
            <a:ext cx="4853836" cy="6858000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 rot="2769084">
            <a:off x="848752" y="2142968"/>
            <a:ext cx="2569696" cy="2113207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You Are Here</a:t>
            </a:r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 rot="18997371">
            <a:off x="791216" y="4110937"/>
            <a:ext cx="2569696" cy="2113207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So is Corn on the Cob</a:t>
            </a:r>
            <a:endParaRPr lang="en-US" dirty="0"/>
          </a:p>
        </p:txBody>
      </p:sp>
      <p:pic>
        <p:nvPicPr>
          <p:cNvPr id="7" name="Picture 6" descr="Rotavirus_Reconstruction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3049" y="99212"/>
            <a:ext cx="1291656" cy="11310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4926" y="2998113"/>
            <a:ext cx="8334148" cy="86177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500" dirty="0" smtClean="0">
                <a:latin typeface="Gill Sans"/>
                <a:cs typeface="Gill Sans"/>
              </a:rPr>
              <a:t>You are more like a vegetable than </a:t>
            </a:r>
          </a:p>
          <a:p>
            <a:pPr algn="ctr"/>
            <a:r>
              <a:rPr lang="en-US" sz="2500" i="1" dirty="0" smtClean="0">
                <a:latin typeface="Gill Sans"/>
                <a:cs typeface="Gill Sans"/>
              </a:rPr>
              <a:t>Pseudomonas aeruginosa</a:t>
            </a:r>
            <a:r>
              <a:rPr lang="en-US" sz="2500" dirty="0" smtClean="0">
                <a:latin typeface="Gill Sans"/>
                <a:cs typeface="Gill Sans"/>
              </a:rPr>
              <a:t> is like </a:t>
            </a:r>
            <a:r>
              <a:rPr lang="en-US" sz="2500" i="1" dirty="0" smtClean="0">
                <a:latin typeface="Gill Sans"/>
                <a:cs typeface="Gill Sans"/>
              </a:rPr>
              <a:t>Staphylococcus aureus</a:t>
            </a:r>
            <a:endParaRPr lang="en-US" sz="2500" i="1" dirty="0">
              <a:latin typeface="Gill Sans"/>
              <a:cs typeface="Gill San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57128" y="1309593"/>
            <a:ext cx="1032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 Viruses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926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900" y="0"/>
            <a:ext cx="6676731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038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0"/>
            <a:ext cx="53094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842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PCR of 16S rRNA gene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31712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Ribosome encoding </a:t>
            </a:r>
            <a:r>
              <a:rPr lang="en-US" dirty="0" smtClean="0"/>
              <a:t>genes conserved</a:t>
            </a:r>
          </a:p>
          <a:p>
            <a:pPr lvl="1"/>
            <a:r>
              <a:rPr lang="en-US" dirty="0" smtClean="0"/>
              <a:t>House-keeping genes</a:t>
            </a:r>
          </a:p>
          <a:p>
            <a:pPr lvl="1"/>
            <a:r>
              <a:rPr lang="en-US" dirty="0" smtClean="0"/>
              <a:t>Present in every cellular organism</a:t>
            </a:r>
          </a:p>
          <a:p>
            <a:pPr lvl="1"/>
            <a:r>
              <a:rPr lang="en-US" dirty="0" smtClean="0"/>
              <a:t>Conserved regions</a:t>
            </a:r>
          </a:p>
          <a:p>
            <a:pPr lvl="1"/>
            <a:r>
              <a:rPr lang="en-US" dirty="0" smtClean="0"/>
              <a:t>Variable regions</a:t>
            </a:r>
          </a:p>
          <a:p>
            <a:pPr lvl="1"/>
            <a:r>
              <a:rPr lang="en-US" dirty="0" smtClean="0"/>
              <a:t>16S rRNA gene (SSU rRNA or </a:t>
            </a:r>
            <a:r>
              <a:rPr lang="en-US" i="1" dirty="0" err="1" smtClean="0"/>
              <a:t>rrnA</a:t>
            </a:r>
            <a:r>
              <a:rPr lang="en-US" dirty="0" smtClean="0"/>
              <a:t>) reasonable length for sequencing</a:t>
            </a:r>
          </a:p>
        </p:txBody>
      </p:sp>
      <p:pic>
        <p:nvPicPr>
          <p:cNvPr id="4" name="Picture 3" descr="Fig2.tif"/>
          <p:cNvPicPr>
            <a:picLocks noChangeAspect="1"/>
          </p:cNvPicPr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844"/>
          <a:stretch/>
        </p:blipFill>
        <p:spPr>
          <a:xfrm>
            <a:off x="0" y="4917320"/>
            <a:ext cx="9144000" cy="1940679"/>
          </a:xfrm>
          <a:prstGeom prst="rect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572812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451498" y="3836944"/>
            <a:ext cx="8241005" cy="1118304"/>
            <a:chOff x="457628" y="1634599"/>
            <a:chExt cx="8241005" cy="1118304"/>
          </a:xfrm>
        </p:grpSpPr>
        <p:grpSp>
          <p:nvGrpSpPr>
            <p:cNvPr id="13" name="Group 12"/>
            <p:cNvGrpSpPr/>
            <p:nvPr/>
          </p:nvGrpSpPr>
          <p:grpSpPr>
            <a:xfrm>
              <a:off x="457628" y="2112623"/>
              <a:ext cx="3169081" cy="125861"/>
              <a:chOff x="503392" y="2112623"/>
              <a:chExt cx="3169081" cy="125861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503392" y="2112623"/>
                <a:ext cx="1704668" cy="125861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2208060" y="2112623"/>
                <a:ext cx="514833" cy="125861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2722893" y="2116278"/>
                <a:ext cx="949580" cy="118551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 rot="10800000">
              <a:off x="4660036" y="2112623"/>
              <a:ext cx="4038597" cy="125861"/>
              <a:chOff x="4179514" y="2112623"/>
              <a:chExt cx="4038597" cy="125861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4179514" y="2112623"/>
                <a:ext cx="1704668" cy="125861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5884182" y="2112623"/>
                <a:ext cx="514833" cy="125861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7268531" y="2116278"/>
                <a:ext cx="949580" cy="118551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6402664" y="2112623"/>
                <a:ext cx="865867" cy="125861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6" name="Straight Arrow Connector 15"/>
            <p:cNvCxnSpPr/>
            <p:nvPr/>
          </p:nvCxnSpPr>
          <p:spPr>
            <a:xfrm>
              <a:off x="2677129" y="1819265"/>
              <a:ext cx="94958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H="1">
              <a:off x="4660036" y="2555203"/>
              <a:ext cx="94958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457628" y="2368475"/>
              <a:ext cx="11366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Adaptor A</a:t>
              </a:r>
              <a:endParaRPr lang="en-US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142682" y="1634599"/>
              <a:ext cx="11336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Adaptor B</a:t>
              </a:r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160754" y="2383571"/>
              <a:ext cx="5163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Tag</a:t>
              </a:r>
              <a:endParaRPr lang="en-US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479132" y="1634599"/>
              <a:ext cx="5163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Tag</a:t>
              </a:r>
              <a:endParaRPr lang="en-US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760883" y="2370537"/>
              <a:ext cx="8170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Primer</a:t>
              </a:r>
              <a:endParaRPr lang="en-US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755229" y="1634599"/>
              <a:ext cx="8170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Primer</a:t>
              </a:r>
              <a:endParaRPr lang="en-US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575976" y="1634599"/>
              <a:ext cx="9567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Barcode</a:t>
              </a:r>
              <a:endParaRPr lang="en-US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944934" y="991281"/>
            <a:ext cx="7254133" cy="754817"/>
            <a:chOff x="1016063" y="1371870"/>
            <a:chExt cx="7254133" cy="754817"/>
          </a:xfrm>
        </p:grpSpPr>
        <p:grpSp>
          <p:nvGrpSpPr>
            <p:cNvPr id="5" name="Group 4"/>
            <p:cNvGrpSpPr/>
            <p:nvPr/>
          </p:nvGrpSpPr>
          <p:grpSpPr>
            <a:xfrm>
              <a:off x="1016063" y="1564258"/>
              <a:ext cx="7254133" cy="351546"/>
              <a:chOff x="623680" y="662711"/>
              <a:chExt cx="7254133" cy="351546"/>
            </a:xfrm>
          </p:grpSpPr>
          <p:sp>
            <p:nvSpPr>
              <p:cNvPr id="2" name="Rectangle 1"/>
              <p:cNvSpPr/>
              <p:nvPr/>
            </p:nvSpPr>
            <p:spPr>
              <a:xfrm>
                <a:off x="623680" y="669074"/>
                <a:ext cx="349441" cy="34020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1351662" y="669074"/>
                <a:ext cx="304800" cy="34020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2342148" y="669074"/>
                <a:ext cx="328852" cy="34020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3362718" y="669074"/>
                <a:ext cx="257861" cy="34020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4344842" y="669074"/>
                <a:ext cx="269893" cy="34020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5788284" y="669074"/>
                <a:ext cx="391820" cy="340206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" name="Rectangle 2"/>
              <p:cNvSpPr/>
              <p:nvPr/>
            </p:nvSpPr>
            <p:spPr>
              <a:xfrm>
                <a:off x="983122" y="669074"/>
                <a:ext cx="368539" cy="340206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1639339" y="669074"/>
                <a:ext cx="691718" cy="340206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2671000" y="669074"/>
                <a:ext cx="691718" cy="340206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V3</a:t>
                </a:r>
                <a:endParaRPr lang="en-US" dirty="0"/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3628707" y="669074"/>
                <a:ext cx="715248" cy="340206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V4</a:t>
                </a:r>
                <a:endParaRPr lang="en-US" dirty="0"/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4614736" y="669074"/>
                <a:ext cx="306668" cy="340206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5</a:t>
                </a:r>
                <a:endParaRPr lang="en-US" dirty="0"/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4921404" y="669074"/>
                <a:ext cx="269893" cy="34020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5191299" y="669074"/>
                <a:ext cx="306668" cy="340206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5507050" y="669074"/>
                <a:ext cx="269893" cy="34020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6180104" y="669074"/>
                <a:ext cx="269893" cy="34020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6449997" y="669074"/>
                <a:ext cx="391820" cy="340206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6854430" y="669074"/>
                <a:ext cx="269893" cy="34020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7136552" y="662711"/>
                <a:ext cx="391820" cy="340206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7528372" y="674051"/>
                <a:ext cx="349441" cy="34020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55" name="Straight Arrow Connector 54"/>
            <p:cNvCxnSpPr/>
            <p:nvPr/>
          </p:nvCxnSpPr>
          <p:spPr>
            <a:xfrm>
              <a:off x="2704250" y="2126687"/>
              <a:ext cx="359133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 flipH="1">
              <a:off x="5244353" y="1371870"/>
              <a:ext cx="359133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/>
          <p:cNvSpPr txBox="1"/>
          <p:nvPr/>
        </p:nvSpPr>
        <p:spPr>
          <a:xfrm>
            <a:off x="965996" y="2329856"/>
            <a:ext cx="72120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Take advantage of conserved and variable regions of a highly conserved gene. Conserved regions allow universal primer design. Variable regions allow identification of the organism</a:t>
            </a:r>
            <a:endParaRPr lang="en-US" dirty="0"/>
          </a:p>
        </p:txBody>
      </p:sp>
      <p:sp>
        <p:nvSpPr>
          <p:cNvPr id="57" name="TextBox 56"/>
          <p:cNvSpPr txBox="1"/>
          <p:nvPr/>
        </p:nvSpPr>
        <p:spPr>
          <a:xfrm>
            <a:off x="965996" y="5539006"/>
            <a:ext cx="72120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Couple this with high-throughput sequencing e.g. Roche 454 pyrosequencing and you can rapidly determine which bacteria are present in multiple samples and how abundant they are.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4721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Practical 16S sequencing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4073"/>
            <a:ext cx="9144000" cy="5069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888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16S </a:t>
            </a:r>
            <a:r>
              <a:rPr lang="en-US" dirty="0" err="1" smtClean="0"/>
              <a:t>vs</a:t>
            </a:r>
            <a:r>
              <a:rPr lang="en-US" dirty="0" smtClean="0"/>
              <a:t> </a:t>
            </a:r>
            <a:r>
              <a:rPr lang="en-US" dirty="0" err="1" smtClean="0"/>
              <a:t>metagenomics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00202"/>
            <a:ext cx="4122606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Cheap</a:t>
            </a:r>
          </a:p>
          <a:p>
            <a:r>
              <a:rPr lang="en-US" dirty="0" smtClean="0"/>
              <a:t>Targets single marker gene</a:t>
            </a:r>
          </a:p>
          <a:p>
            <a:r>
              <a:rPr lang="en-US" dirty="0" smtClean="0"/>
              <a:t>Limited to bacteria</a:t>
            </a:r>
          </a:p>
          <a:p>
            <a:r>
              <a:rPr lang="en-US" dirty="0" smtClean="0"/>
              <a:t>Relatively easy to </a:t>
            </a:r>
            <a:r>
              <a:rPr lang="en-US" dirty="0" err="1" smtClean="0"/>
              <a:t>analyse</a:t>
            </a:r>
            <a:endParaRPr lang="en-US" dirty="0" smtClean="0"/>
          </a:p>
          <a:p>
            <a:r>
              <a:rPr lang="en-US" dirty="0" smtClean="0"/>
              <a:t>Lots of known biases</a:t>
            </a:r>
          </a:p>
          <a:p>
            <a:r>
              <a:rPr lang="en-US" dirty="0" smtClean="0"/>
              <a:t>Taxonomic assignment at species level problematic</a:t>
            </a:r>
          </a:p>
          <a:p>
            <a:r>
              <a:rPr lang="en-US" dirty="0" smtClean="0"/>
              <a:t>Function can only be inferred, not detected</a:t>
            </a:r>
          </a:p>
          <a:p>
            <a:r>
              <a:rPr lang="en-US" dirty="0" smtClean="0"/>
              <a:t>Goes deeper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732206" y="1600202"/>
            <a:ext cx="4122606" cy="4525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Expensive</a:t>
            </a:r>
          </a:p>
          <a:p>
            <a:r>
              <a:rPr lang="en-US" dirty="0" smtClean="0"/>
              <a:t>In theory can detect anything</a:t>
            </a:r>
          </a:p>
          <a:p>
            <a:r>
              <a:rPr lang="en-US" dirty="0" smtClean="0"/>
              <a:t>Harder to </a:t>
            </a:r>
            <a:r>
              <a:rPr lang="en-US" dirty="0" err="1" smtClean="0"/>
              <a:t>analyse</a:t>
            </a:r>
            <a:endParaRPr lang="en-US" dirty="0" smtClean="0"/>
          </a:p>
          <a:p>
            <a:r>
              <a:rPr lang="en-US" dirty="0" smtClean="0"/>
              <a:t>Fewer biases (?)</a:t>
            </a:r>
          </a:p>
          <a:p>
            <a:r>
              <a:rPr lang="en-US" dirty="0" smtClean="0"/>
              <a:t>Function information directly accessible</a:t>
            </a:r>
          </a:p>
          <a:p>
            <a:r>
              <a:rPr lang="en-US" dirty="0" smtClean="0"/>
              <a:t>Strain-level information</a:t>
            </a:r>
          </a:p>
          <a:p>
            <a:r>
              <a:rPr lang="en-US" dirty="0" smtClean="0"/>
              <a:t>Shallower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904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Microbiome</a:t>
            </a:r>
            <a:r>
              <a:rPr lang="en-US" dirty="0" smtClean="0"/>
              <a:t> = All the microorganisms in an environment and their interactions between each other and with that environment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b="1" dirty="0" smtClean="0"/>
              <a:t>Microbiota</a:t>
            </a:r>
            <a:r>
              <a:rPr lang="en-US" dirty="0" smtClean="0"/>
              <a:t> = All the microorganisms in an environment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4874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ill Sans" charset="0"/>
                <a:cs typeface="Gill Sans" charset="0"/>
              </a:rPr>
              <a:t>Human Microbiome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400" dirty="0">
                <a:latin typeface="Gill Sans" charset="0"/>
                <a:cs typeface="Gill Sans" charset="0"/>
              </a:rPr>
              <a:t>Incredibly </a:t>
            </a:r>
            <a:r>
              <a:rPr lang="en-US" sz="2400" dirty="0" smtClean="0">
                <a:latin typeface="Gill Sans" charset="0"/>
                <a:cs typeface="Gill Sans" charset="0"/>
              </a:rPr>
              <a:t>diverse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>
                <a:latin typeface="Gill Sans" charset="0"/>
                <a:cs typeface="Gill Sans" charset="0"/>
              </a:rPr>
              <a:t>Viruses, Phage, Bacteria, </a:t>
            </a:r>
            <a:r>
              <a:rPr lang="en-US" sz="2000" dirty="0" err="1" smtClean="0">
                <a:latin typeface="Gill Sans" charset="0"/>
                <a:cs typeface="Gill Sans" charset="0"/>
              </a:rPr>
              <a:t>Archaea</a:t>
            </a:r>
            <a:r>
              <a:rPr lang="en-US" sz="2000" dirty="0" smtClean="0">
                <a:latin typeface="Gill Sans" charset="0"/>
                <a:cs typeface="Gill Sans" charset="0"/>
              </a:rPr>
              <a:t>, Fungi etc.</a:t>
            </a:r>
            <a:endParaRPr lang="en-US" sz="2000" dirty="0">
              <a:latin typeface="Gill Sans" charset="0"/>
              <a:cs typeface="Gill Sans" charset="0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latin typeface="Gill Sans" charset="0"/>
                <a:cs typeface="Gill Sans" charset="0"/>
              </a:rPr>
              <a:t>Specific to host niche</a:t>
            </a:r>
          </a:p>
          <a:p>
            <a:pPr>
              <a:lnSpc>
                <a:spcPct val="80000"/>
              </a:lnSpc>
            </a:pPr>
            <a:r>
              <a:rPr lang="en-US" sz="2400" dirty="0">
                <a:latin typeface="Gill Sans" charset="0"/>
                <a:cs typeface="Gill Sans" charset="0"/>
              </a:rPr>
              <a:t>Enormous metabolic and genetic </a:t>
            </a:r>
            <a:r>
              <a:rPr lang="en-US" sz="2400" dirty="0" smtClean="0">
                <a:latin typeface="Gill Sans" charset="0"/>
                <a:cs typeface="Gill Sans" charset="0"/>
              </a:rPr>
              <a:t>potential</a:t>
            </a:r>
            <a:endParaRPr lang="en-US" sz="2400" dirty="0">
              <a:latin typeface="Gill Sans" charset="0"/>
              <a:cs typeface="Gill Sans" charset="0"/>
            </a:endParaRPr>
          </a:p>
          <a:p>
            <a:pPr lvl="1">
              <a:lnSpc>
                <a:spcPct val="80000"/>
              </a:lnSpc>
            </a:pPr>
            <a:r>
              <a:rPr lang="en-US" sz="2000" dirty="0" smtClean="0">
                <a:latin typeface="Gill Sans" charset="0"/>
                <a:cs typeface="Gill Sans" charset="0"/>
              </a:rPr>
              <a:t>&gt;100 </a:t>
            </a:r>
            <a:r>
              <a:rPr lang="en-US" sz="2000" dirty="0">
                <a:latin typeface="Gill Sans" charset="0"/>
                <a:cs typeface="Gill Sans" charset="0"/>
              </a:rPr>
              <a:t>x genes in human </a:t>
            </a:r>
            <a:r>
              <a:rPr lang="en-US" sz="2000" dirty="0" smtClean="0">
                <a:latin typeface="Gill Sans" charset="0"/>
                <a:cs typeface="Gill Sans" charset="0"/>
              </a:rPr>
              <a:t>genome</a:t>
            </a:r>
            <a:endParaRPr lang="en-US" sz="2000" dirty="0">
              <a:latin typeface="Gill Sans" charset="0"/>
              <a:cs typeface="Gill Sans" charset="0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latin typeface="Gill Sans" charset="0"/>
                <a:cs typeface="Gill Sans" charset="0"/>
              </a:rPr>
              <a:t>Unique to the individual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Gill Sans" charset="0"/>
                <a:cs typeface="Gill Sans" charset="0"/>
              </a:rPr>
              <a:t>More similar in twins and families, but not identical</a:t>
            </a:r>
          </a:p>
          <a:p>
            <a:pPr>
              <a:lnSpc>
                <a:spcPct val="80000"/>
              </a:lnSpc>
            </a:pPr>
            <a:endParaRPr lang="en-US" sz="2400" dirty="0">
              <a:latin typeface="Gill Sans" charset="0"/>
              <a:cs typeface="Gill Sans" charset="0"/>
            </a:endParaRPr>
          </a:p>
        </p:txBody>
      </p:sp>
      <p:pic>
        <p:nvPicPr>
          <p:cNvPr id="24580" name="Content Placeholder 5" descr="genes.png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504" r="1650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86669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0900"/>
            <a:ext cx="9144000" cy="514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700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ibosome_shape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58411" y="185496"/>
            <a:ext cx="4825100" cy="45213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1609" y="797029"/>
            <a:ext cx="355806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latin typeface="Gill Sans"/>
                <a:cs typeface="Gill Sans"/>
              </a:rPr>
              <a:t>16S Ribosomal</a:t>
            </a:r>
          </a:p>
          <a:p>
            <a:r>
              <a:rPr lang="en-US" sz="5000" b="1" dirty="0" smtClean="0">
                <a:latin typeface="Gill Sans"/>
                <a:cs typeface="Gill Sans"/>
              </a:rPr>
              <a:t>Subunit</a:t>
            </a:r>
            <a:endParaRPr lang="en-US" sz="5000" b="1" dirty="0">
              <a:latin typeface="Gill Sans"/>
              <a:cs typeface="Gill Sans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485519" y="3197686"/>
            <a:ext cx="1598820" cy="10902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663561" y="4581251"/>
            <a:ext cx="767398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Carl </a:t>
            </a:r>
            <a:r>
              <a:rPr lang="en-US" b="1" dirty="0" err="1" smtClean="0"/>
              <a:t>Woese</a:t>
            </a:r>
            <a:endParaRPr lang="en-US" b="1" dirty="0" smtClean="0"/>
          </a:p>
          <a:p>
            <a:r>
              <a:rPr lang="en-US" dirty="0" smtClean="0"/>
              <a:t>Phylogenetic structure of the prokaryotic domain: the primary kingdoms</a:t>
            </a:r>
          </a:p>
          <a:p>
            <a:r>
              <a:rPr lang="en-US" i="1" dirty="0" err="1" smtClean="0"/>
              <a:t>Woese</a:t>
            </a:r>
            <a:r>
              <a:rPr lang="en-US" i="1" dirty="0" smtClean="0"/>
              <a:t> and Fox, 1977 PNAS 74(11) </a:t>
            </a:r>
            <a:r>
              <a:rPr lang="en-US" i="1" dirty="0" err="1" smtClean="0"/>
              <a:t>pp</a:t>
            </a:r>
            <a:r>
              <a:rPr lang="en-US" i="1" dirty="0" smtClean="0"/>
              <a:t> 5088-5090</a:t>
            </a:r>
          </a:p>
          <a:p>
            <a:endParaRPr lang="en-US" b="1" dirty="0"/>
          </a:p>
          <a:p>
            <a:r>
              <a:rPr lang="en-US" b="1" dirty="0" smtClean="0"/>
              <a:t>Norman Pace:</a:t>
            </a:r>
          </a:p>
          <a:p>
            <a:r>
              <a:rPr lang="en-US" dirty="0" smtClean="0"/>
              <a:t>Rapid determination of 16S ribosomal RNA sequences for phylogenetic analyses</a:t>
            </a:r>
          </a:p>
          <a:p>
            <a:r>
              <a:rPr lang="en-US" i="1" dirty="0" smtClean="0"/>
              <a:t>Lane et al, 1985 PNAS 82(20) </a:t>
            </a:r>
            <a:r>
              <a:rPr lang="en-US" i="1" dirty="0" err="1" smtClean="0"/>
              <a:t>pp</a:t>
            </a:r>
            <a:r>
              <a:rPr lang="en-US" i="1" dirty="0" smtClean="0"/>
              <a:t> 6955-6959</a:t>
            </a:r>
          </a:p>
        </p:txBody>
      </p:sp>
    </p:spTree>
    <p:extLst>
      <p:ext uri="{BB962C8B-B14F-4D97-AF65-F5344CB8AC3E}">
        <p14:creationId xmlns:p14="http://schemas.microsoft.com/office/powerpoint/2010/main" val="2527130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eyboard_hand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9526"/>
            <a:ext cx="9156700" cy="6867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836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eyboard_hand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9526"/>
            <a:ext cx="9156700" cy="6867526"/>
          </a:xfrm>
          <a:prstGeom prst="rect">
            <a:avLst/>
          </a:prstGeom>
        </p:spPr>
      </p:pic>
      <p:pic>
        <p:nvPicPr>
          <p:cNvPr id="3" name="Picture 2" descr="forensic_skin_paper.tiff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08"/>
          <a:stretch/>
        </p:blipFill>
        <p:spPr>
          <a:xfrm>
            <a:off x="57205" y="2536226"/>
            <a:ext cx="9015292" cy="1847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539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0"/>
            <a:ext cx="9144000" cy="5009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505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0"/>
            <a:ext cx="9144000" cy="5005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107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Different body habitats are very different from each other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67051"/>
            <a:ext cx="9144000" cy="5065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4763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Getting picture of overall variability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2450"/>
            <a:ext cx="9144000" cy="501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7548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Where does your microbiome come from?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33983"/>
            <a:ext cx="9144000" cy="5033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235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The </a:t>
            </a:r>
            <a:r>
              <a:rPr lang="en-US" sz="3600" dirty="0" err="1" smtClean="0"/>
              <a:t>microbiota</a:t>
            </a:r>
            <a:r>
              <a:rPr lang="en-US" sz="3600" dirty="0" smtClean="0"/>
              <a:t> after birth, alternative view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0822"/>
            <a:ext cx="9144000" cy="5016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7792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16182" y="762000"/>
            <a:ext cx="6500091" cy="4840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35000" y="246063"/>
            <a:ext cx="8509000" cy="523875"/>
          </a:xfrm>
          <a:noFill/>
          <a:ln/>
        </p:spPr>
        <p:txBody>
          <a:bodyPr>
            <a:spAutoFit/>
          </a:bodyPr>
          <a:lstStyle/>
          <a:p>
            <a:pPr marL="0" indent="0" algn="ctr">
              <a:spcBef>
                <a:spcPct val="0"/>
              </a:spcBef>
              <a:buNone/>
            </a:pPr>
            <a:r>
              <a:rPr lang="en-US" sz="1400" b="1">
                <a:solidFill>
                  <a:schemeClr val="tx2"/>
                </a:solidFill>
              </a:rPr>
              <a:t>Figure 1. Sample key, locations, collection dates, gender, and taxonomic classification of great apes whose gut microbiotae were analyzed.</a:t>
            </a: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404091" y="5748618"/>
            <a:ext cx="8347364" cy="590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058" tIns="41029" rIns="82058" bIns="41029">
            <a:spAutoFit/>
          </a:bodyPr>
          <a:lstStyle/>
          <a:p>
            <a:pPr eaLnBrk="1" hangingPunct="1"/>
            <a:r>
              <a:rPr lang="en-US" sz="1100" dirty="0" err="1"/>
              <a:t>Ochman</a:t>
            </a:r>
            <a:r>
              <a:rPr lang="en-US" sz="1100" dirty="0"/>
              <a:t> H, </a:t>
            </a:r>
            <a:r>
              <a:rPr lang="en-US" sz="1100" dirty="0" err="1"/>
              <a:t>Worobey</a:t>
            </a:r>
            <a:r>
              <a:rPr lang="en-US" sz="1100" dirty="0"/>
              <a:t> M, </a:t>
            </a:r>
            <a:r>
              <a:rPr lang="en-US" sz="1100" dirty="0" err="1"/>
              <a:t>Kuo</a:t>
            </a:r>
            <a:r>
              <a:rPr lang="en-US" sz="1100" dirty="0"/>
              <a:t> C-H, </a:t>
            </a:r>
            <a:r>
              <a:rPr lang="en-US" sz="1100" dirty="0" err="1"/>
              <a:t>Ndjango</a:t>
            </a:r>
            <a:r>
              <a:rPr lang="en-US" sz="1100" dirty="0"/>
              <a:t> J-BN, et al. (2010) Evolutionary Relationships of Wild Hominids Recapitulated by Gut Microbial Communities. </a:t>
            </a:r>
            <a:r>
              <a:rPr lang="en-US" sz="1100" dirty="0" err="1"/>
              <a:t>PLoS</a:t>
            </a:r>
            <a:r>
              <a:rPr lang="en-US" sz="1100" dirty="0"/>
              <a:t> </a:t>
            </a:r>
            <a:r>
              <a:rPr lang="en-US" sz="1100" dirty="0" err="1"/>
              <a:t>Biol</a:t>
            </a:r>
            <a:r>
              <a:rPr lang="en-US" sz="1100" dirty="0"/>
              <a:t> 8(11): e1000546. doi:10.1371/journal.pbio.1000546</a:t>
            </a:r>
          </a:p>
          <a:p>
            <a:pPr eaLnBrk="1" hangingPunct="1"/>
            <a:r>
              <a:rPr lang="en-US" sz="1100" dirty="0">
                <a:hlinkClick r:id="rId3"/>
              </a:rPr>
              <a:t>http://www.plosbiology.org/article/info:doi/10.1371/journal.pbio.1000546</a:t>
            </a:r>
            <a:endParaRPr lang="en-US" sz="1100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15364" y="5849471"/>
            <a:ext cx="2770909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4556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2455" y="818030"/>
            <a:ext cx="8659091" cy="4717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35000" y="246063"/>
            <a:ext cx="8509000" cy="307975"/>
          </a:xfrm>
          <a:noFill/>
          <a:ln/>
        </p:spPr>
        <p:txBody>
          <a:bodyPr>
            <a:spAutoFit/>
          </a:bodyPr>
          <a:lstStyle/>
          <a:p>
            <a:pPr marL="0" indent="0" algn="ctr">
              <a:spcBef>
                <a:spcPct val="0"/>
              </a:spcBef>
              <a:buNone/>
            </a:pPr>
            <a:r>
              <a:rPr lang="en-US" sz="1400" b="1">
                <a:solidFill>
                  <a:schemeClr val="tx2"/>
                </a:solidFill>
              </a:rPr>
              <a:t>Figure 3. Phylogeny of great apes based on mtDNA sequence variation and composition of host gut microbiota.</a:t>
            </a: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404091" y="5748618"/>
            <a:ext cx="8347364" cy="590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058" tIns="41029" rIns="82058" bIns="41029">
            <a:spAutoFit/>
          </a:bodyPr>
          <a:lstStyle/>
          <a:p>
            <a:pPr eaLnBrk="1" hangingPunct="1"/>
            <a:r>
              <a:rPr lang="en-US" sz="1100"/>
              <a:t>Ochman H, Worobey M, Kuo C-H, Ndjango J-BN, et al. (2010) Evolutionary Relationships of Wild Hominids Recapitulated by Gut Microbial Communities. PLoS Biol 8(11): e1000546. doi:10.1371/journal.pbio.1000546</a:t>
            </a:r>
          </a:p>
          <a:p>
            <a:pPr eaLnBrk="1" hangingPunct="1"/>
            <a:r>
              <a:rPr lang="en-US" sz="1100">
                <a:hlinkClick r:id="rId3"/>
              </a:rPr>
              <a:t>http://www.plosbiology.org/article/info:doi/10.1371/journal.pbio.1000546</a:t>
            </a:r>
            <a:endParaRPr lang="en-US" sz="110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15364" y="5849471"/>
            <a:ext cx="2770909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1900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2700"/>
            <a:ext cx="9144000" cy="427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913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94755"/>
            <a:ext cx="8229600" cy="1143000"/>
          </a:xfrm>
        </p:spPr>
        <p:txBody>
          <a:bodyPr/>
          <a:lstStyle/>
          <a:p>
            <a:r>
              <a:rPr lang="en-US" dirty="0" smtClean="0"/>
              <a:t>Prove it…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288010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A microorganism that causes disease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What is a pathogen?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1115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Koch’s postulates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Found in diseased individuals, not found in healthy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Isolated and grown in pure culture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Isolate causes disease in healthy individuals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If you isolate again from the test subject, should be the same organism</a:t>
            </a:r>
            <a:endParaRPr lang="en-US" dirty="0"/>
          </a:p>
        </p:txBody>
      </p:sp>
      <p:pic>
        <p:nvPicPr>
          <p:cNvPr id="7" name="Content Placeholder 6" descr="Robert_Koch_BeW.jpg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45684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Koch’s postulates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Found in diseased individuals, not found in healthy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Isolated and grown in pure culture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Isolate causes disease in healthy individuals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If you isolate again from the test subject, should be the same organism</a:t>
            </a:r>
            <a:endParaRPr lang="en-US" dirty="0"/>
          </a:p>
        </p:txBody>
      </p:sp>
      <p:pic>
        <p:nvPicPr>
          <p:cNvPr id="7" name="Content Placeholder 6" descr="Robert_Koch_BeW.jpg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"/>
          <a:stretch>
            <a:fillRect/>
          </a:stretch>
        </p:blipFill>
        <p:spPr/>
      </p:pic>
      <p:sp>
        <p:nvSpPr>
          <p:cNvPr id="3" name="Block Arc 2"/>
          <p:cNvSpPr/>
          <p:nvPr/>
        </p:nvSpPr>
        <p:spPr>
          <a:xfrm>
            <a:off x="6213251" y="3567529"/>
            <a:ext cx="1531522" cy="1506705"/>
          </a:xfrm>
          <a:prstGeom prst="blockArc">
            <a:avLst>
              <a:gd name="adj1" fmla="val 10800000"/>
              <a:gd name="adj2" fmla="val 21463233"/>
              <a:gd name="adj3" fmla="val 9265"/>
            </a:avLst>
          </a:prstGeom>
          <a:ln w="34925"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924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Koch’s postulates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Found in diseased individuals, not found in healthy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Isolated and grown in pure culture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Isolate causes disease in healthy individuals, usually animals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If you isolate again from the test subject, should be the same organism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 </a:t>
            </a:r>
            <a:r>
              <a:rPr lang="en-US" i="1" dirty="0" smtClean="0"/>
              <a:t>Vibrio </a:t>
            </a:r>
            <a:r>
              <a:rPr lang="en-US" i="1" dirty="0" err="1" smtClean="0"/>
              <a:t>cholerae</a:t>
            </a:r>
            <a:r>
              <a:rPr lang="en-US" dirty="0" smtClean="0"/>
              <a:t> and cholera, </a:t>
            </a:r>
            <a:r>
              <a:rPr lang="en-US" i="1" dirty="0" smtClean="0"/>
              <a:t>Salmonella </a:t>
            </a:r>
            <a:r>
              <a:rPr lang="en-US" i="1" dirty="0" err="1" smtClean="0"/>
              <a:t>typhi</a:t>
            </a:r>
            <a:r>
              <a:rPr lang="en-US" dirty="0" smtClean="0"/>
              <a:t> and typhoid</a:t>
            </a:r>
            <a:endParaRPr lang="en-US" i="1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May be difficult or not be possible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Animal models may not be susceptible – </a:t>
            </a:r>
            <a:r>
              <a:rPr lang="en-US" i="1" dirty="0" err="1" smtClean="0"/>
              <a:t>M.leprae</a:t>
            </a:r>
            <a:endParaRPr lang="en-US" i="1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As 2. and also, how do you confirm it’s the same?</a:t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5217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Friend or Foe?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i="1" dirty="0" smtClean="0"/>
              <a:t>Candida</a:t>
            </a:r>
            <a:r>
              <a:rPr lang="en-US" dirty="0" smtClean="0"/>
              <a:t> spp.</a:t>
            </a:r>
          </a:p>
          <a:p>
            <a:pPr lvl="1"/>
            <a:r>
              <a:rPr lang="en-US" dirty="0" smtClean="0"/>
              <a:t>Common commensal fungus</a:t>
            </a:r>
          </a:p>
          <a:p>
            <a:pPr lvl="1"/>
            <a:r>
              <a:rPr lang="en-US" dirty="0" smtClean="0"/>
              <a:t>Causes disease in the </a:t>
            </a:r>
            <a:r>
              <a:rPr lang="en-US" dirty="0" err="1" smtClean="0"/>
              <a:t>immunocompromised</a:t>
            </a:r>
            <a:endParaRPr lang="en-US" dirty="0" smtClean="0"/>
          </a:p>
          <a:p>
            <a:r>
              <a:rPr lang="en-US" i="1" dirty="0" smtClean="0"/>
              <a:t>Clostridium </a:t>
            </a:r>
            <a:r>
              <a:rPr lang="en-US" i="1" dirty="0" err="1" smtClean="0"/>
              <a:t>difficile</a:t>
            </a:r>
            <a:endParaRPr lang="en-US" i="1" dirty="0" smtClean="0"/>
          </a:p>
          <a:p>
            <a:pPr lvl="1"/>
            <a:r>
              <a:rPr lang="en-US" dirty="0" smtClean="0"/>
              <a:t>Normal low-level member of gut microbiota</a:t>
            </a:r>
          </a:p>
          <a:p>
            <a:pPr lvl="1"/>
            <a:r>
              <a:rPr lang="en-US" dirty="0" smtClean="0"/>
              <a:t>Systemic antibiotic treatment causes pathogenesis</a:t>
            </a:r>
          </a:p>
          <a:p>
            <a:pPr lvl="1"/>
            <a:endParaRPr lang="en-US" dirty="0"/>
          </a:p>
        </p:txBody>
      </p:sp>
      <p:pic>
        <p:nvPicPr>
          <p:cNvPr id="7" name="Picture 6" descr="calbse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4358" y="1600201"/>
            <a:ext cx="2440146" cy="2263236"/>
          </a:xfrm>
          <a:prstGeom prst="rect">
            <a:avLst/>
          </a:prstGeom>
        </p:spPr>
      </p:pic>
      <p:pic>
        <p:nvPicPr>
          <p:cNvPr id="8" name="Picture 7" descr="Clostridium_difficile_0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8778" y="4176717"/>
            <a:ext cx="2868022" cy="1949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21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685800" y="2558201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Pathogenicity isn’t a property possessed by any one organism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An emergent property of the interactions between the host and microorganism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&gt; 99% of bacteria </a:t>
            </a:r>
            <a:r>
              <a:rPr lang="en-US" i="1" dirty="0" smtClean="0"/>
              <a:t>aren’t</a:t>
            </a:r>
            <a:r>
              <a:rPr lang="en-US" dirty="0" smtClean="0"/>
              <a:t> involved in pathogenesis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6342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Beneficial bacteria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Metabolites</a:t>
            </a:r>
          </a:p>
          <a:p>
            <a:pPr lvl="1"/>
            <a:r>
              <a:rPr lang="en-US" dirty="0" smtClean="0"/>
              <a:t>Vitamins K2, B12, Folic acid</a:t>
            </a:r>
          </a:p>
          <a:p>
            <a:r>
              <a:rPr lang="en-US" dirty="0" smtClean="0"/>
              <a:t>Competitive exclusion</a:t>
            </a:r>
          </a:p>
          <a:p>
            <a:pPr lvl="1"/>
            <a:r>
              <a:rPr lang="en-US" i="1" dirty="0" smtClean="0"/>
              <a:t>C. </a:t>
            </a:r>
            <a:r>
              <a:rPr lang="en-US" i="1" dirty="0" err="1" smtClean="0"/>
              <a:t>difficile</a:t>
            </a:r>
            <a:r>
              <a:rPr lang="en-US" dirty="0" smtClean="0"/>
              <a:t>, phage and </a:t>
            </a:r>
            <a:r>
              <a:rPr lang="en-US" dirty="0" err="1" smtClean="0"/>
              <a:t>mucin</a:t>
            </a:r>
            <a:endParaRPr lang="en-US" dirty="0" smtClean="0"/>
          </a:p>
          <a:p>
            <a:r>
              <a:rPr lang="en-US" dirty="0" smtClean="0"/>
              <a:t>SCFA’s</a:t>
            </a:r>
          </a:p>
          <a:p>
            <a:pPr lvl="1"/>
            <a:r>
              <a:rPr lang="en-US" dirty="0" smtClean="0"/>
              <a:t>Butyrate and gut epithelium</a:t>
            </a:r>
          </a:p>
          <a:p>
            <a:r>
              <a:rPr lang="en-US" dirty="0" smtClean="0"/>
              <a:t>Drug metabolism</a:t>
            </a:r>
          </a:p>
          <a:p>
            <a:pPr lvl="1"/>
            <a:r>
              <a:rPr lang="en-US" dirty="0" err="1" smtClean="0"/>
              <a:t>Oestrogen</a:t>
            </a:r>
            <a:r>
              <a:rPr lang="en-US" dirty="0" smtClean="0"/>
              <a:t> processing</a:t>
            </a:r>
          </a:p>
          <a:p>
            <a:r>
              <a:rPr lang="en-US" dirty="0" smtClean="0"/>
              <a:t>Pro and prebiotics?</a:t>
            </a:r>
          </a:p>
        </p:txBody>
      </p:sp>
    </p:spTree>
    <p:extLst>
      <p:ext uri="{BB962C8B-B14F-4D97-AF65-F5344CB8AC3E}">
        <p14:creationId xmlns:p14="http://schemas.microsoft.com/office/powerpoint/2010/main" val="1918322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eak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"/>
            <a:ext cx="9149473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571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eak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"/>
            <a:ext cx="9149473" cy="68580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" y="1130300"/>
            <a:ext cx="8915400" cy="458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453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9161"/>
            <a:ext cx="8229600" cy="1143000"/>
          </a:xfrm>
        </p:spPr>
        <p:txBody>
          <a:bodyPr/>
          <a:lstStyle/>
          <a:p>
            <a:r>
              <a:rPr lang="en-US" dirty="0" smtClean="0"/>
              <a:t>Medicating the microbiome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12411"/>
            <a:ext cx="8229600" cy="4525963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Gill Sans"/>
                <a:cs typeface="Gill Sans"/>
              </a:rPr>
              <a:t>Selective therapies</a:t>
            </a:r>
          </a:p>
          <a:p>
            <a:pPr marL="400050" lvl="1" indent="0">
              <a:buNone/>
            </a:pPr>
            <a:r>
              <a:rPr lang="en-US" dirty="0" smtClean="0">
                <a:latin typeface="Gill Sans"/>
                <a:cs typeface="Gill Sans"/>
              </a:rPr>
              <a:t>Antibiotics, phage therapy, vaccination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Gill Sans"/>
                <a:cs typeface="Gill Sans"/>
              </a:rPr>
              <a:t>Community manipulation</a:t>
            </a:r>
          </a:p>
          <a:p>
            <a:pPr marL="400050" lvl="1" indent="0">
              <a:buNone/>
            </a:pPr>
            <a:r>
              <a:rPr lang="en-US" dirty="0" err="1" smtClean="0">
                <a:latin typeface="Gill Sans"/>
                <a:cs typeface="Gill Sans"/>
              </a:rPr>
              <a:t>Faecal</a:t>
            </a:r>
            <a:r>
              <a:rPr lang="en-US" dirty="0" smtClean="0">
                <a:latin typeface="Gill Sans"/>
                <a:cs typeface="Gill Sans"/>
              </a:rPr>
              <a:t> transplants and probiotics, environmental change, gene therapy, </a:t>
            </a:r>
            <a:r>
              <a:rPr lang="en-US" dirty="0" err="1" smtClean="0">
                <a:latin typeface="Gill Sans"/>
                <a:cs typeface="Gill Sans"/>
              </a:rPr>
              <a:t>ivacaftor</a:t>
            </a:r>
            <a:endParaRPr lang="en-US" dirty="0" smtClean="0">
              <a:latin typeface="Gill Sans"/>
              <a:cs typeface="Gill Sans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Gill Sans"/>
                <a:cs typeface="Gill Sans"/>
              </a:rPr>
              <a:t>Novel drug targets</a:t>
            </a:r>
          </a:p>
          <a:p>
            <a:pPr marL="400050" lvl="1" indent="0">
              <a:buNone/>
            </a:pPr>
            <a:r>
              <a:rPr lang="en-US" dirty="0" smtClean="0">
                <a:latin typeface="Gill Sans"/>
                <a:cs typeface="Gill Sans"/>
              </a:rPr>
              <a:t>Quorum sensing, microbial nutrition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>
              <a:latin typeface="Gill Sans"/>
              <a:cs typeface="Gill Sans"/>
            </a:endParaRPr>
          </a:p>
          <a:p>
            <a:pPr marL="514350" indent="-514350">
              <a:buFont typeface="+mj-lt"/>
              <a:buAutoNum type="arabicPeriod"/>
            </a:pPr>
            <a:endParaRPr lang="en-US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960882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ree_of_Lif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3600" y="0"/>
            <a:ext cx="4853836" cy="6858000"/>
          </a:xfrm>
          <a:prstGeom prst="rect">
            <a:avLst/>
          </a:prstGeom>
        </p:spPr>
      </p:pic>
      <p:pic>
        <p:nvPicPr>
          <p:cNvPr id="7" name="Picture 6" descr="Rotavirus_Reconstruction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3049" y="99212"/>
            <a:ext cx="1291656" cy="113101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957128" y="1309593"/>
            <a:ext cx="1032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 Viruses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9353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Antibiotics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103620" cy="2290011"/>
          </a:xfrm>
        </p:spPr>
        <p:txBody>
          <a:bodyPr>
            <a:normAutofit/>
          </a:bodyPr>
          <a:lstStyle/>
          <a:p>
            <a:r>
              <a:rPr lang="en-US" sz="2000" dirty="0" smtClean="0"/>
              <a:t>Compounds produced by bacteria and fungi to control the growth of competing bacteria and fungi</a:t>
            </a:r>
          </a:p>
          <a:p>
            <a:pPr lvl="1"/>
            <a:r>
              <a:rPr lang="en-US" sz="1800" dirty="0" smtClean="0"/>
              <a:t>Resistance mechanisms exist for every antibiotic</a:t>
            </a:r>
          </a:p>
          <a:p>
            <a:pPr lvl="1"/>
            <a:r>
              <a:rPr lang="en-US" sz="1800" dirty="0" smtClean="0"/>
              <a:t>Resistance mechanisms can be shared easily between bacteria (they have lots of sex)</a:t>
            </a:r>
          </a:p>
          <a:p>
            <a:r>
              <a:rPr lang="en-US" sz="2000" dirty="0" smtClean="0"/>
              <a:t>Exploited by humans and used to treat disease</a:t>
            </a:r>
            <a:endParaRPr lang="en-US" sz="2000" dirty="0"/>
          </a:p>
        </p:txBody>
      </p:sp>
      <p:pic>
        <p:nvPicPr>
          <p:cNvPr id="7" name="Picture 6" descr="Alexander_Fleming_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0820" y="0"/>
            <a:ext cx="2583180" cy="29337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57474" y="3037123"/>
            <a:ext cx="925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Fleming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0637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Antibiotics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103620" cy="2290011"/>
          </a:xfrm>
        </p:spPr>
        <p:txBody>
          <a:bodyPr>
            <a:normAutofit/>
          </a:bodyPr>
          <a:lstStyle/>
          <a:p>
            <a:r>
              <a:rPr lang="en-US" sz="2000" dirty="0" smtClean="0"/>
              <a:t>Compounds produced by bacteria and fungi to control the growth of competing bacteria and fungi</a:t>
            </a:r>
          </a:p>
          <a:p>
            <a:pPr lvl="1"/>
            <a:r>
              <a:rPr lang="en-US" sz="1800" dirty="0" smtClean="0"/>
              <a:t>Resistance mechanisms exist for every antibiotic</a:t>
            </a:r>
          </a:p>
          <a:p>
            <a:pPr lvl="1"/>
            <a:r>
              <a:rPr lang="en-US" sz="1800" dirty="0" smtClean="0"/>
              <a:t>Resistance mechanisms can be shared easily between bacteria (they have lots of sex)</a:t>
            </a:r>
          </a:p>
          <a:p>
            <a:r>
              <a:rPr lang="en-US" sz="2000" dirty="0" smtClean="0"/>
              <a:t>Exploited by humans and used to treat disease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3221790" y="3689684"/>
            <a:ext cx="27731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HOWEVER!</a:t>
            </a:r>
            <a:endParaRPr lang="en-US" sz="44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09600" y="4459125"/>
            <a:ext cx="8229600" cy="22900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Used inappropriately increases selection pressure for resistance</a:t>
            </a:r>
          </a:p>
          <a:p>
            <a:pPr lvl="1"/>
            <a:r>
              <a:rPr lang="en-US" sz="1400" dirty="0" smtClean="0"/>
              <a:t>Growth promotion</a:t>
            </a:r>
          </a:p>
          <a:p>
            <a:pPr lvl="1"/>
            <a:r>
              <a:rPr lang="en-US" sz="1400" dirty="0" smtClean="0"/>
              <a:t>Inappropriate prescription</a:t>
            </a:r>
          </a:p>
          <a:p>
            <a:pPr lvl="1"/>
            <a:r>
              <a:rPr lang="en-US" sz="1400" dirty="0" smtClean="0"/>
              <a:t>Not finishing courses</a:t>
            </a:r>
          </a:p>
          <a:p>
            <a:r>
              <a:rPr lang="en-US" sz="2000" dirty="0" smtClean="0"/>
              <a:t>Organisms resistant to almost all antibiotics increasing in prevalence</a:t>
            </a:r>
          </a:p>
          <a:p>
            <a:pPr lvl="1"/>
            <a:r>
              <a:rPr lang="en-US" sz="1600" dirty="0" smtClean="0"/>
              <a:t>XDR TB, MRSA, VRE</a:t>
            </a:r>
          </a:p>
        </p:txBody>
      </p:sp>
      <p:pic>
        <p:nvPicPr>
          <p:cNvPr id="7" name="Picture 6" descr="Alexander_Fleming_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0820" y="0"/>
            <a:ext cx="2583180" cy="29337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57474" y="3037123"/>
            <a:ext cx="925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Fleming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44643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Alternatives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7202905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Phage therapy</a:t>
            </a:r>
          </a:p>
          <a:p>
            <a:pPr lvl="1"/>
            <a:r>
              <a:rPr lang="en-US" dirty="0" smtClean="0"/>
              <a:t>Viruses that infect bacteria</a:t>
            </a:r>
          </a:p>
          <a:p>
            <a:pPr lvl="1"/>
            <a:r>
              <a:rPr lang="en-US" dirty="0" smtClean="0"/>
              <a:t>Very specific host range, so you need a cocktail</a:t>
            </a:r>
          </a:p>
          <a:p>
            <a:pPr lvl="1"/>
            <a:r>
              <a:rPr lang="en-US" dirty="0" smtClean="0"/>
              <a:t>Successfully used, but lost out to antibiotics on the research front</a:t>
            </a:r>
          </a:p>
          <a:p>
            <a:pPr lvl="1"/>
            <a:r>
              <a:rPr lang="en-US" dirty="0" smtClean="0"/>
              <a:t>Salami</a:t>
            </a:r>
          </a:p>
          <a:p>
            <a:r>
              <a:rPr lang="en-US" dirty="0" smtClean="0"/>
              <a:t>Vaccination</a:t>
            </a:r>
          </a:p>
          <a:p>
            <a:pPr lvl="1"/>
            <a:r>
              <a:rPr lang="en-US" dirty="0" smtClean="0"/>
              <a:t>Preventative rather than a treatment</a:t>
            </a:r>
          </a:p>
          <a:p>
            <a:pPr lvl="1"/>
            <a:r>
              <a:rPr lang="en-US" dirty="0" smtClean="0"/>
              <a:t>Hard to design vaccines for bacteria</a:t>
            </a:r>
            <a:endParaRPr lang="en-US" dirty="0"/>
          </a:p>
        </p:txBody>
      </p:sp>
      <p:pic>
        <p:nvPicPr>
          <p:cNvPr id="4" name="Picture 3" descr="Felix_d'Herell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7706" y="0"/>
            <a:ext cx="2266682" cy="2884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1983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 Lessons from ecology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Don’t kill everything, manipulate the community	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Probiotics </a:t>
            </a:r>
            <a:r>
              <a:rPr lang="en-US" dirty="0" err="1" smtClean="0"/>
              <a:t>e.eg</a:t>
            </a:r>
            <a:r>
              <a:rPr lang="en-US" dirty="0" smtClean="0"/>
              <a:t> </a:t>
            </a:r>
            <a:r>
              <a:rPr lang="en-US" i="1" dirty="0" smtClean="0"/>
              <a:t>Lactobacillus </a:t>
            </a:r>
            <a:r>
              <a:rPr lang="en-US" i="1" dirty="0" err="1" smtClean="0"/>
              <a:t>casei</a:t>
            </a:r>
            <a:r>
              <a:rPr lang="en-US" i="1" dirty="0" smtClean="0"/>
              <a:t> </a:t>
            </a:r>
            <a:r>
              <a:rPr lang="en-US" dirty="0" smtClean="0"/>
              <a:t>subsp. </a:t>
            </a:r>
            <a:r>
              <a:rPr lang="en-US" i="1" dirty="0" err="1"/>
              <a:t>r</a:t>
            </a:r>
            <a:r>
              <a:rPr lang="en-US" i="1" dirty="0" err="1" smtClean="0"/>
              <a:t>hamnosus</a:t>
            </a:r>
            <a:r>
              <a:rPr lang="en-US" dirty="0" smtClean="0"/>
              <a:t> strain GG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 descr="yakul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8037" y="3433257"/>
            <a:ext cx="3680325" cy="322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6266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 Lessons from ecology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Change the whole community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err="1" smtClean="0"/>
              <a:t>Faecal</a:t>
            </a:r>
            <a:r>
              <a:rPr lang="en-US" dirty="0" smtClean="0"/>
              <a:t> transplants</a:t>
            </a:r>
            <a:endParaRPr lang="en-US" dirty="0"/>
          </a:p>
        </p:txBody>
      </p:sp>
      <p:pic>
        <p:nvPicPr>
          <p:cNvPr id="5" name="Picture 4" descr="NEJMfaecaltrans.tif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7338" y="2807368"/>
            <a:ext cx="6126662" cy="2847474"/>
          </a:xfrm>
          <a:prstGeom prst="rect">
            <a:avLst/>
          </a:prstGeom>
        </p:spPr>
      </p:pic>
      <p:pic>
        <p:nvPicPr>
          <p:cNvPr id="6" name="Picture 5" descr="FMT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38" y="3259033"/>
            <a:ext cx="2971800" cy="1984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65483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 Lessons from ecology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The environment selects – change the environment – drug not working on the bugs directly so no resistance</a:t>
            </a:r>
            <a:endParaRPr lang="en-US" sz="20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Cystic fibrosis</a:t>
            </a:r>
          </a:p>
          <a:p>
            <a:pPr lvl="1"/>
            <a:r>
              <a:rPr lang="en-US" dirty="0" smtClean="0"/>
              <a:t>Gene therapy</a:t>
            </a:r>
          </a:p>
          <a:p>
            <a:pPr lvl="1"/>
            <a:r>
              <a:rPr lang="en-US" dirty="0" err="1" smtClean="0"/>
              <a:t>Ivacaftor</a:t>
            </a:r>
            <a:endParaRPr lang="en-US" dirty="0"/>
          </a:p>
        </p:txBody>
      </p:sp>
      <p:pic>
        <p:nvPicPr>
          <p:cNvPr id="6" name="Picture 5" descr="Ivacafto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3853" y="3024240"/>
            <a:ext cx="6563894" cy="3646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8154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</a:t>
            </a:r>
            <a:endParaRPr lang="en-US" dirty="0"/>
          </a:p>
        </p:txBody>
      </p:sp>
      <p:pic>
        <p:nvPicPr>
          <p:cNvPr id="7" name="Content Placeholder 6" descr="6386695103_7a25cffcc1_o.jpg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7" b="37"/>
          <a:stretch>
            <a:fillRect/>
          </a:stretch>
        </p:blipFill>
        <p:spPr/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Take a sample</a:t>
            </a:r>
          </a:p>
          <a:p>
            <a:pPr lvl="1"/>
            <a:r>
              <a:rPr lang="en-US" dirty="0" smtClean="0"/>
              <a:t>Soil, seawater, house dust, squashed bugs from a windscreen, murder scene blood splashes</a:t>
            </a:r>
          </a:p>
          <a:p>
            <a:r>
              <a:rPr lang="en-US" dirty="0" smtClean="0"/>
              <a:t>Preserve</a:t>
            </a:r>
          </a:p>
          <a:p>
            <a:pPr lvl="1"/>
            <a:r>
              <a:rPr lang="en-US" dirty="0" smtClean="0"/>
              <a:t>Bacteria will continue grow and compete in their new environment without preserving the sample</a:t>
            </a:r>
          </a:p>
          <a:p>
            <a:r>
              <a:rPr lang="en-US" dirty="0" smtClean="0"/>
              <a:t>Extract total DNA</a:t>
            </a:r>
          </a:p>
          <a:p>
            <a:pPr lvl="1"/>
            <a:r>
              <a:rPr lang="en-US" dirty="0" smtClean="0"/>
              <a:t>Some will be human, some virus, some fungal – how to tell it apart?</a:t>
            </a:r>
          </a:p>
        </p:txBody>
      </p:sp>
    </p:spTree>
    <p:extLst>
      <p:ext uri="{BB962C8B-B14F-4D97-AF65-F5344CB8AC3E}">
        <p14:creationId xmlns:p14="http://schemas.microsoft.com/office/powerpoint/2010/main" val="3384160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practical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Toilet </a:t>
            </a:r>
            <a:r>
              <a:rPr lang="en-US" dirty="0" smtClean="0"/>
              <a:t>cubicles</a:t>
            </a:r>
          </a:p>
          <a:p>
            <a:r>
              <a:rPr lang="en-US" dirty="0" smtClean="0"/>
              <a:t>Keyboards</a:t>
            </a:r>
          </a:p>
          <a:p>
            <a:r>
              <a:rPr lang="en-US" dirty="0" smtClean="0"/>
              <a:t>The human </a:t>
            </a:r>
            <a:r>
              <a:rPr lang="en-US" dirty="0" err="1" smtClean="0"/>
              <a:t>microbiome</a:t>
            </a:r>
            <a:r>
              <a:rPr lang="en-US" dirty="0" smtClean="0"/>
              <a:t> in time and space</a:t>
            </a:r>
            <a:endParaRPr lang="en-US" dirty="0" smtClean="0"/>
          </a:p>
          <a:p>
            <a:r>
              <a:rPr lang="en-US" dirty="0" smtClean="0"/>
              <a:t>Infant gut</a:t>
            </a:r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8866293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9144000" cy="6820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79741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we compare samples?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74257"/>
            <a:ext cx="9144000" cy="5090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6598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ree_of_Lif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3600" y="0"/>
            <a:ext cx="4853836" cy="6858000"/>
          </a:xfrm>
          <a:prstGeom prst="rect">
            <a:avLst/>
          </a:prstGeom>
        </p:spPr>
      </p:pic>
      <p:pic>
        <p:nvPicPr>
          <p:cNvPr id="7" name="Picture 6" descr="Rotavirus_Reconstruction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3049" y="99212"/>
            <a:ext cx="1291656" cy="1131012"/>
          </a:xfrm>
          <a:prstGeom prst="rect">
            <a:avLst/>
          </a:prstGeom>
        </p:spPr>
      </p:pic>
      <p:sp>
        <p:nvSpPr>
          <p:cNvPr id="11" name="Donut 10"/>
          <p:cNvSpPr/>
          <p:nvPr/>
        </p:nvSpPr>
        <p:spPr>
          <a:xfrm>
            <a:off x="2946718" y="3829566"/>
            <a:ext cx="813571" cy="793693"/>
          </a:xfrm>
          <a:prstGeom prst="donut">
            <a:avLst>
              <a:gd name="adj" fmla="val 6249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Donut 12"/>
          <p:cNvSpPr/>
          <p:nvPr/>
        </p:nvSpPr>
        <p:spPr>
          <a:xfrm>
            <a:off x="1115573" y="446452"/>
            <a:ext cx="6647476" cy="6518200"/>
          </a:xfrm>
          <a:prstGeom prst="donut">
            <a:avLst>
              <a:gd name="adj" fmla="val 11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57128" y="1309593"/>
            <a:ext cx="1032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 Viruses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165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ubject2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65" y="0"/>
            <a:ext cx="692339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65777" y="271764"/>
            <a:ext cx="32871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Alpha diversity – the different organisms within a sample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999791" y="5358413"/>
            <a:ext cx="38531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Operational Taxonomic Units – OTUs</a:t>
            </a:r>
          </a:p>
          <a:p>
            <a:r>
              <a:rPr lang="en-US" dirty="0" smtClean="0"/>
              <a:t>No consistent definition of a species for bacteria, so use 97 % DNA identity in 16S gene as a proxy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1285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Qualitative </a:t>
            </a:r>
            <a:r>
              <a:rPr lang="en-US" dirty="0" err="1" smtClean="0"/>
              <a:t>vs</a:t>
            </a:r>
            <a:r>
              <a:rPr lang="en-US" dirty="0" smtClean="0"/>
              <a:t> quantitative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0522"/>
            <a:ext cx="9144000" cy="506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60473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51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00694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0"/>
            <a:ext cx="91055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46149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203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20371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0"/>
            <a:ext cx="91114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59052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37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04114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Glossary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6807"/>
            <a:ext cx="8229600" cy="4251740"/>
          </a:xfrm>
        </p:spPr>
        <p:txBody>
          <a:bodyPr>
            <a:noAutofit/>
          </a:bodyPr>
          <a:lstStyle/>
          <a:p>
            <a:r>
              <a:rPr lang="en-US" sz="2000" dirty="0" smtClean="0"/>
              <a:t>Microbiome</a:t>
            </a:r>
          </a:p>
          <a:p>
            <a:pPr lvl="1"/>
            <a:r>
              <a:rPr lang="en-US" sz="1600" dirty="0" smtClean="0"/>
              <a:t>Microorganisms </a:t>
            </a:r>
            <a:r>
              <a:rPr lang="en-US" sz="1600" b="1" dirty="0" smtClean="0"/>
              <a:t>and</a:t>
            </a:r>
            <a:r>
              <a:rPr lang="en-US" sz="1600" dirty="0" smtClean="0"/>
              <a:t> their habitat.</a:t>
            </a:r>
            <a:endParaRPr lang="en-US" sz="1600" dirty="0"/>
          </a:p>
          <a:p>
            <a:r>
              <a:rPr lang="en-US" sz="2000" dirty="0" smtClean="0"/>
              <a:t>Microbiota</a:t>
            </a:r>
          </a:p>
          <a:p>
            <a:pPr lvl="1"/>
            <a:r>
              <a:rPr lang="en-US" sz="1600" dirty="0" smtClean="0"/>
              <a:t>All the microorganisms </a:t>
            </a:r>
            <a:r>
              <a:rPr lang="en-US" sz="1600" b="1" dirty="0" smtClean="0"/>
              <a:t>within </a:t>
            </a:r>
            <a:r>
              <a:rPr lang="en-US" sz="1600" dirty="0" smtClean="0"/>
              <a:t>a habitat, synonymous with microbial community and microbial assemblage.</a:t>
            </a:r>
          </a:p>
          <a:p>
            <a:r>
              <a:rPr lang="en-US" sz="2000" dirty="0" smtClean="0"/>
              <a:t>16S rRNA gene sequencing</a:t>
            </a:r>
          </a:p>
          <a:p>
            <a:pPr lvl="1"/>
            <a:r>
              <a:rPr lang="en-US" sz="1600" dirty="0" smtClean="0"/>
              <a:t>A PCR based molecular method for determining which organisms are present in a DNA extract and how abundant they are. </a:t>
            </a:r>
            <a:r>
              <a:rPr lang="en-US" sz="1600" dirty="0" err="1" smtClean="0"/>
              <a:t>Metataxonomics</a:t>
            </a:r>
            <a:r>
              <a:rPr lang="en-US" sz="1600" dirty="0" smtClean="0"/>
              <a:t> and </a:t>
            </a:r>
            <a:r>
              <a:rPr lang="en-US" sz="1600" dirty="0" err="1" smtClean="0"/>
              <a:t>metagenetics</a:t>
            </a:r>
            <a:r>
              <a:rPr lang="en-US" sz="1600" dirty="0" smtClean="0"/>
              <a:t> proposed as term.</a:t>
            </a:r>
          </a:p>
          <a:p>
            <a:r>
              <a:rPr lang="en-US" sz="2000" dirty="0" smtClean="0"/>
              <a:t>Metagenomics</a:t>
            </a:r>
          </a:p>
          <a:p>
            <a:pPr lvl="1"/>
            <a:r>
              <a:rPr lang="en-US" sz="1600" dirty="0" smtClean="0"/>
              <a:t>The direct sequencing of a DNA extract, rather than a PCR product, distinct from 16S sequencing, but commonly confused.</a:t>
            </a:r>
          </a:p>
          <a:p>
            <a:r>
              <a:rPr lang="en-US" sz="2000" dirty="0" smtClean="0"/>
              <a:t>Diversity</a:t>
            </a:r>
          </a:p>
          <a:p>
            <a:pPr lvl="1"/>
            <a:r>
              <a:rPr lang="en-US" sz="1600" dirty="0" smtClean="0"/>
              <a:t>A summary statistic for community structure, commonly calculated from two components:</a:t>
            </a:r>
          </a:p>
          <a:p>
            <a:pPr lvl="2"/>
            <a:r>
              <a:rPr lang="en-US" sz="1400" dirty="0" smtClean="0"/>
              <a:t>Species richness – the number of different types of organism present</a:t>
            </a:r>
          </a:p>
          <a:p>
            <a:pPr lvl="2"/>
            <a:r>
              <a:rPr lang="en-US" sz="1400" dirty="0" smtClean="0"/>
              <a:t>Species evenness – the skew in relative abundance of these organisms (are they present at similar levels or is one more dominant)?</a:t>
            </a:r>
          </a:p>
        </p:txBody>
      </p:sp>
    </p:spTree>
    <p:extLst>
      <p:ext uri="{BB962C8B-B14F-4D97-AF65-F5344CB8AC3E}">
        <p14:creationId xmlns:p14="http://schemas.microsoft.com/office/powerpoint/2010/main" val="34333688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ree_of_Lif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3600" y="0"/>
            <a:ext cx="4853836" cy="6858000"/>
          </a:xfrm>
          <a:prstGeom prst="rect">
            <a:avLst/>
          </a:prstGeom>
        </p:spPr>
      </p:pic>
      <p:pic>
        <p:nvPicPr>
          <p:cNvPr id="7" name="Picture 6" descr="Rotavirus_Reconstruction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3049" y="99212"/>
            <a:ext cx="1291656" cy="1131012"/>
          </a:xfrm>
          <a:prstGeom prst="rect">
            <a:avLst/>
          </a:prstGeom>
        </p:spPr>
      </p:pic>
      <p:sp>
        <p:nvSpPr>
          <p:cNvPr id="11" name="Donut 10"/>
          <p:cNvSpPr/>
          <p:nvPr/>
        </p:nvSpPr>
        <p:spPr>
          <a:xfrm>
            <a:off x="2946718" y="3829566"/>
            <a:ext cx="813571" cy="793693"/>
          </a:xfrm>
          <a:prstGeom prst="donut">
            <a:avLst>
              <a:gd name="adj" fmla="val 6249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Donut 12"/>
          <p:cNvSpPr/>
          <p:nvPr/>
        </p:nvSpPr>
        <p:spPr>
          <a:xfrm>
            <a:off x="1115573" y="446452"/>
            <a:ext cx="6647476" cy="6518200"/>
          </a:xfrm>
          <a:prstGeom prst="donut">
            <a:avLst>
              <a:gd name="adj" fmla="val 11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22417" y="3190473"/>
            <a:ext cx="7699166" cy="47705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500" dirty="0" smtClean="0">
                <a:latin typeface="Gill Sans"/>
                <a:cs typeface="Gill Sans"/>
              </a:rPr>
              <a:t>All organisms are microbial - big things are aberrations</a:t>
            </a:r>
            <a:endParaRPr lang="en-US" sz="2500" dirty="0">
              <a:latin typeface="Gill Sans"/>
              <a:cs typeface="Gill San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57128" y="1309593"/>
            <a:ext cx="1032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 Viruses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701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ree_of_Lif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3600" y="0"/>
            <a:ext cx="4853836" cy="6858000"/>
          </a:xfrm>
          <a:prstGeom prst="rect">
            <a:avLst/>
          </a:prstGeom>
        </p:spPr>
      </p:pic>
      <p:pic>
        <p:nvPicPr>
          <p:cNvPr id="7" name="Picture 6" descr="Rotavirus_Reconstruction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3049" y="99212"/>
            <a:ext cx="1291656" cy="113101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957128" y="1309593"/>
            <a:ext cx="1032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 Viruses</a:t>
            </a:r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2619307" y="744085"/>
            <a:ext cx="436551" cy="4067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2024013" y="2470369"/>
            <a:ext cx="654826" cy="11905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279900" y="381235"/>
            <a:ext cx="15477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Pseudomonas aeruginosa</a:t>
            </a:r>
            <a:endParaRPr lang="en-US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476244" y="2266256"/>
            <a:ext cx="1657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Staphylococcus aureus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834702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ree_of_Lif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3600" y="0"/>
            <a:ext cx="4853836" cy="6858000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 rot="2769084">
            <a:off x="848752" y="2142968"/>
            <a:ext cx="2569696" cy="2113207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You Are Here</a:t>
            </a:r>
            <a:endParaRPr lang="en-US" dirty="0"/>
          </a:p>
        </p:txBody>
      </p:sp>
      <p:pic>
        <p:nvPicPr>
          <p:cNvPr id="7" name="Picture 6" descr="Rotavirus_Reconstruction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3049" y="99212"/>
            <a:ext cx="1291656" cy="11310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957128" y="1309593"/>
            <a:ext cx="1032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 Viruses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883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ree_of_Lif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3600" y="0"/>
            <a:ext cx="4853836" cy="6858000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 rot="2769084">
            <a:off x="848752" y="2142968"/>
            <a:ext cx="2569696" cy="2113207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You Are Here</a:t>
            </a:r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 rot="18997371">
            <a:off x="791216" y="4110937"/>
            <a:ext cx="2569696" cy="2113207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So is Corn on the Cob</a:t>
            </a:r>
            <a:endParaRPr lang="en-US" dirty="0"/>
          </a:p>
        </p:txBody>
      </p:sp>
      <p:pic>
        <p:nvPicPr>
          <p:cNvPr id="7" name="Picture 6" descr="Rotavirus_Reconstruction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3049" y="99212"/>
            <a:ext cx="1291656" cy="11310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957128" y="1309593"/>
            <a:ext cx="1032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 Viruses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059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1481</TotalTime>
  <Words>1539</Words>
  <Application>Microsoft Macintosh PowerPoint</Application>
  <PresentationFormat>On-screen Show (4:3)</PresentationFormat>
  <Paragraphs>217</Paragraphs>
  <Slides>57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8" baseType="lpstr">
      <vt:lpstr>Black</vt:lpstr>
      <vt:lpstr>16S Sequencing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PCR of 16S rRNA gene</vt:lpstr>
      <vt:lpstr>PowerPoint Presentation</vt:lpstr>
      <vt:lpstr>Practical 16S sequencing</vt:lpstr>
      <vt:lpstr>16S vs metagenomics</vt:lpstr>
      <vt:lpstr>Microbiome = All the microorganisms in an environment and their interactions between each other and with that environment  Microbiota = All the microorganisms in an environment</vt:lpstr>
      <vt:lpstr>Human Microbiome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Different body habitats are very different from each other</vt:lpstr>
      <vt:lpstr>Getting picture of overall variability</vt:lpstr>
      <vt:lpstr>Where does your microbiome come from?</vt:lpstr>
      <vt:lpstr>The microbiota after birth, alternative view</vt:lpstr>
      <vt:lpstr>PowerPoint Presentation</vt:lpstr>
      <vt:lpstr>PowerPoint Presentation</vt:lpstr>
      <vt:lpstr>Prove it…</vt:lpstr>
      <vt:lpstr>Koch’s postulates</vt:lpstr>
      <vt:lpstr>Koch’s postulates</vt:lpstr>
      <vt:lpstr>Koch’s postulates</vt:lpstr>
      <vt:lpstr>Friend or Foe?</vt:lpstr>
      <vt:lpstr>Pathogenicity isn’t a property possessed by any one organism  An emergent property of the interactions between the host and microorganism  &gt; 99% of bacteria aren’t involved in pathogenesis</vt:lpstr>
      <vt:lpstr>Beneficial bacteria</vt:lpstr>
      <vt:lpstr>PowerPoint Presentation</vt:lpstr>
      <vt:lpstr>PowerPoint Presentation</vt:lpstr>
      <vt:lpstr>Medicating the microbiome</vt:lpstr>
      <vt:lpstr>Antibiotics</vt:lpstr>
      <vt:lpstr>Antibiotics</vt:lpstr>
      <vt:lpstr>Alternatives</vt:lpstr>
      <vt:lpstr>1. Lessons from ecology</vt:lpstr>
      <vt:lpstr>2. Lessons from ecology</vt:lpstr>
      <vt:lpstr>3. Lessons from ecology</vt:lpstr>
      <vt:lpstr>Sample</vt:lpstr>
      <vt:lpstr>Today’s practical</vt:lpstr>
      <vt:lpstr>PowerPoint Presentation</vt:lpstr>
      <vt:lpstr>How do we compare samples?</vt:lpstr>
      <vt:lpstr>PowerPoint Presentation</vt:lpstr>
      <vt:lpstr>Qualitative vs quantitative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Glossary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Nick Loman</dc:creator>
  <cp:lastModifiedBy>Nick Loman</cp:lastModifiedBy>
  <cp:revision>7</cp:revision>
  <dcterms:created xsi:type="dcterms:W3CDTF">2014-02-05T08:48:00Z</dcterms:created>
  <dcterms:modified xsi:type="dcterms:W3CDTF">2014-03-10T08:46:31Z</dcterms:modified>
</cp:coreProperties>
</file>